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2" r:id="rId3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5" Type="http://schemas.openxmlformats.org/officeDocument/2006/relationships/slide" Target="slides/slide18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0.jpeg"/></Relationships>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C7AC214-105F-66E1-498C-62AF4A77C252}"/>
              </a:ext>
            </a:extLst>
          </p:cNvPr>
          <p:cNvSpPr>
            <a:spLocks noGrp="1" noChangeArrowheads="1"/>
          </p:cNvSpPr>
          <p:nvPr>
            <p:ph type="title"/>
          </p:nvPr>
        </p:nvSpPr>
        <p:spPr>
          <a:xfrm>
            <a:off x="228600" y="3073400"/>
            <a:ext cx="3365500" cy="457200"/>
          </a:xfrm>
        </p:spPr>
        <p:txBody>
          <a:bodyPr/>
          <a:lstStyle/>
          <a:p>
            <a:r>
              <a:rPr lang="en-US" altLang="zh-CN" sz="3600">
                <a:ea typeface="宋体" panose="02010600030101010101" pitchFamily="2" charset="-122"/>
              </a:rPr>
              <a:t> Example</a:t>
            </a:r>
            <a:br>
              <a:rPr lang="en-US" altLang="zh-CN" sz="3600">
                <a:ea typeface="宋体" panose="02010600030101010101" pitchFamily="2" charset="-122"/>
              </a:rPr>
            </a:br>
            <a:r>
              <a:rPr lang="en-US" altLang="zh-CN" sz="3600">
                <a:ea typeface="宋体" panose="02010600030101010101" pitchFamily="2" charset="-122"/>
              </a:rPr>
              <a:t>SGP Domain, </a:t>
            </a:r>
            <a:r>
              <a:rPr lang="en-US" altLang="zh-CN" sz="3600">
                <a:solidFill>
                  <a:srgbClr val="BA0000"/>
                </a:solidFill>
                <a:ea typeface="宋体" panose="02010600030101010101" pitchFamily="2" charset="-122"/>
              </a:rPr>
              <a:t>GOES-10</a:t>
            </a:r>
            <a:endParaRPr lang="en-US" altLang="zh-CN" sz="3600">
              <a:ea typeface="宋体" panose="02010600030101010101" pitchFamily="2" charset="-122"/>
            </a:endParaRPr>
          </a:p>
        </p:txBody>
      </p:sp>
      <p:pic>
        <p:nvPicPr>
          <p:cNvPr id="10243" name="Picture 3">
            <a:extLst>
              <a:ext uri="{FF2B5EF4-FFF2-40B4-BE49-F238E27FC236}">
                <a16:creationId xmlns:a16="http://schemas.microsoft.com/office/drawing/2014/main" id="{AB37D8A5-D635-473D-4EB0-06029807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25400"/>
            <a:ext cx="51943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extLst>
              <a:ext uri="{FF2B5EF4-FFF2-40B4-BE49-F238E27FC236}">
                <a16:creationId xmlns:a16="http://schemas.microsoft.com/office/drawing/2014/main" id="{1C6FD321-32FD-8ED4-40AC-825201C2F7C4}"/>
              </a:ext>
            </a:extLst>
          </p:cNvPr>
          <p:cNvSpPr txBox="1">
            <a:spLocks noChangeArrowheads="1"/>
          </p:cNvSpPr>
          <p:nvPr/>
        </p:nvSpPr>
        <p:spPr bwMode="auto">
          <a:xfrm>
            <a:off x="241300" y="228600"/>
            <a:ext cx="3657600" cy="243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Near-Real Time Cloud &amp; Radiation Products from GOES-R ABI</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Patrick Minnis, L. Nguyen, D. F. Young, W. L. Smith, Jr.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BA0000"/>
                </a:solidFill>
                <a:effectLst/>
                <a:uLnTx/>
                <a:uFillTx/>
                <a:latin typeface="Times New Roman" panose="02020603050405020304" pitchFamily="18" charset="0"/>
                <a:ea typeface="宋体" panose="02010600030101010101" pitchFamily="2" charset="-122"/>
                <a:cs typeface="+mn-cs"/>
              </a:rPr>
              <a:t>NASA Langley Research Center</a:t>
            </a:r>
            <a:endPar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5" name="Text Box 5">
            <a:extLst>
              <a:ext uri="{FF2B5EF4-FFF2-40B4-BE49-F238E27FC236}">
                <a16:creationId xmlns:a16="http://schemas.microsoft.com/office/drawing/2014/main" id="{2ADF2366-A1FB-BEEA-1E72-091E17CFBB21}"/>
              </a:ext>
            </a:extLst>
          </p:cNvPr>
          <p:cNvSpPr txBox="1">
            <a:spLocks noChangeArrowheads="1"/>
          </p:cNvSpPr>
          <p:nvPr/>
        </p:nvSpPr>
        <p:spPr bwMode="auto">
          <a:xfrm>
            <a:off x="190500" y="4279900"/>
            <a:ext cx="8737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Objective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Enhance &amp; apply methods used to derive cloud properties and 	       TOA &amp; surface radiation budget in near-real time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Methods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VISST, SIST, &amp; SINT</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6" name="Text Box 6">
            <a:extLst>
              <a:ext uri="{FF2B5EF4-FFF2-40B4-BE49-F238E27FC236}">
                <a16:creationId xmlns:a16="http://schemas.microsoft.com/office/drawing/2014/main" id="{E699F4FF-DAA1-979A-6D42-E8960814A339}"/>
              </a:ext>
            </a:extLst>
          </p:cNvPr>
          <p:cNvSpPr txBox="1">
            <a:spLocks noChangeArrowheads="1"/>
          </p:cNvSpPr>
          <p:nvPr/>
        </p:nvSpPr>
        <p:spPr bwMode="auto">
          <a:xfrm>
            <a:off x="190500" y="5461000"/>
            <a:ext cx="8763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Current Data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 GOES, AVHRR, MODIS, MSG</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Examples of results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Stills, loops, &amp; comparisons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Future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Use ABI to improve nighttime, twilight, and multispectral retrievals</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7" name="Line 7">
            <a:extLst>
              <a:ext uri="{FF2B5EF4-FFF2-40B4-BE49-F238E27FC236}">
                <a16:creationId xmlns:a16="http://schemas.microsoft.com/office/drawing/2014/main" id="{2E3D9914-E2BC-33BA-D691-89A93BEFE3F7}"/>
              </a:ext>
            </a:extLst>
          </p:cNvPr>
          <p:cNvSpPr>
            <a:spLocks noChangeShapeType="1"/>
          </p:cNvSpPr>
          <p:nvPr/>
        </p:nvSpPr>
        <p:spPr bwMode="auto">
          <a:xfrm>
            <a:off x="2692400" y="3124200"/>
            <a:ext cx="1219200" cy="0"/>
          </a:xfrm>
          <a:prstGeom prst="line">
            <a:avLst/>
          </a:prstGeom>
          <a:noFill/>
          <a:ln w="349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